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0" r:id="rId40"/>
    <p:sldId id="295" r:id="rId41"/>
    <p:sldId id="296" r:id="rId42"/>
    <p:sldId id="297" r:id="rId43"/>
    <p:sldId id="298" r:id="rId44"/>
    <p:sldId id="301" r:id="rId45"/>
    <p:sldId id="300" r:id="rId46"/>
    <p:sldId id="299" r:id="rId47"/>
    <p:sldId id="302" r:id="rId48"/>
    <p:sldId id="315" r:id="rId49"/>
    <p:sldId id="30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24575,'2'28'0,"2"0"0,1 0 0,16 53 0,-16-63 0,-3-11-124,0 0 0,0 0 0,1 0 0,0-1 0,0 0 0,0 1-1,1-1 1,-1 0 0,2-1 0,4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9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24575,'0'7'0,"0"-1"0,1 1 0,0-1 0,0 1 0,1-1 0,0 1 0,0-1 0,0 0 0,4 6 0,-1 1 0,48 120 0,-46-118 33,1-1-1,0 0 1,11 13-1,19 35-1527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24575,'2'4'0,"-1"0"0,1 0 0,0 0 0,0 0 0,1-1 0,-1 1 0,1-1 0,5 5 0,5 9 0,-8-9 16,1-1-1,0 1 0,1-2 0,-1 1 1,1-1-1,1 0 0,8 6 0,26 23-1502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24575,'5'2'0,"0"0"0,-1 0 0,1 0 0,-1 1 0,0 0 0,0 0 0,0 0 0,0 0 0,0 1 0,4 4 0,10 8 0,-15-14-35,72 46 195,-69-44-309,1-1 0,0 1 0,0-2 0,1 1 0,-1-1 0,1 0 0,-1-1 0,1 0 0,9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24575,'0'2'0,"-1"-1"0,1 0 0,-1 0 0,1 1 0,-1-1 0,0 0 0,0 0 0,0 0 0,1 0 0,-1 0 0,0 0 0,0 0 0,0 0 0,-1-1 0,1 1 0,0 0 0,0-1 0,-3 2 0,-30 14 0,21-11 0,2 1-151,-1 0-1,-1 0 0,1-2 0,-1 0 1,0 0-1,0-1 0,0 0 1,-24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2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24575,'9'1'0,"-1"1"0,0 0 0,0 1 0,-1 0 0,1 0 0,0 0 0,8 6 0,8 3 0,1 0-51,-19-9-80,-1 0-1,0 0 1,1-1-1,0 0 1,0 0 0,-1 0-1,1-1 1,0 1-1,7-1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24575,'1'8'0,"0"0"0,0 0 0,1 0 0,1 0 0,-1 0 0,1 0 0,0-1 0,7 11 0,36 56 0,-35-61-1365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24575,'-1'22'0,"-1"0"0,-8 33 0,5-33 0,2-1 0,-2 40 0,5-52-1365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5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24575,'-2'24'0,"-1"-1"0,-1 1 0,-12 39 0,14-57-1365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C9DFC-311E-4CBA-BB4A-069AC44AAF94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896C-7BDF-4907-B185-2A138E487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8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865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76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67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90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0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243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590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2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47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0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4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66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3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03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90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55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78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19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2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68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476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12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11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95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61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54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85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8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9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75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1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291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35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6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5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1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12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4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3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53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8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38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888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4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9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8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0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1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4.xml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8-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主题：阴影、渲染路径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2023.2.18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其实现原理是：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由于原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中缺少了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，无法投影阴影，使用备用的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如果有该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Pass)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就可以将阴影渲染出来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68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其实现原理是：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由于原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中缺少了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，无法投影阴影，使用备用的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如果有该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Pass)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就可以将阴影渲染出来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1AC62A4-182F-D553-4A72-38EF7012AAD3}"/>
              </a:ext>
            </a:extLst>
          </p:cNvPr>
          <p:cNvCxnSpPr>
            <a:cxnSpLocks/>
          </p:cNvCxnSpPr>
          <p:nvPr/>
        </p:nvCxnSpPr>
        <p:spPr>
          <a:xfrm flipV="1">
            <a:off x="4554367" y="4305419"/>
            <a:ext cx="1417808" cy="52264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0EF1DD53-0BAE-BD3D-12C8-291D7B07CE75}"/>
              </a:ext>
            </a:extLst>
          </p:cNvPr>
          <p:cNvSpPr txBox="1"/>
          <p:nvPr/>
        </p:nvSpPr>
        <p:spPr>
          <a:xfrm>
            <a:off x="5972175" y="3951189"/>
            <a:ext cx="19814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0598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997537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887976" y="2891529"/>
            <a:ext cx="4578833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源头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VertexLit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中的代码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将对象深度渲染到阴影贴图或深度纹理中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关键词和宏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D31E5C-1F4C-50BE-55F2-917387D2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48" y="983949"/>
            <a:ext cx="6523739" cy="56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16301" y="2891494"/>
            <a:ext cx="457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精简版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EEE0E7-653F-6557-A29E-8F231551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3672"/>
            <a:ext cx="3409564" cy="635788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F134144-F563-911B-DD3C-3776AB54DDEE}"/>
              </a:ext>
            </a:extLst>
          </p:cNvPr>
          <p:cNvCxnSpPr>
            <a:cxnSpLocks/>
          </p:cNvCxnSpPr>
          <p:nvPr/>
        </p:nvCxnSpPr>
        <p:spPr>
          <a:xfrm flipH="1">
            <a:off x="4465468" y="4945421"/>
            <a:ext cx="2157274" cy="905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D1AE0ACE-DA0E-D916-771F-26D7B14B5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2" y="4956867"/>
            <a:ext cx="33337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E84CC09F-27C3-E411-07E6-E19485B2A477}"/>
              </a:ext>
            </a:extLst>
          </p:cNvPr>
          <p:cNvSpPr txBox="1"/>
          <p:nvPr/>
        </p:nvSpPr>
        <p:spPr>
          <a:xfrm>
            <a:off x="1589888" y="5265781"/>
            <a:ext cx="19814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主光源中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组件下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50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18F4E11-C570-0792-8B35-96549274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4" y="2484824"/>
            <a:ext cx="5151021" cy="28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5E9880E-B842-3071-7B05-E8158A57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47" y="2484825"/>
            <a:ext cx="5138899" cy="286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EC0AFF62-D2CF-7584-966B-DC9313E3450A}"/>
              </a:ext>
            </a:extLst>
          </p:cNvPr>
          <p:cNvGrpSpPr/>
          <p:nvPr/>
        </p:nvGrpSpPr>
        <p:grpSpPr>
          <a:xfrm>
            <a:off x="9400880" y="3460425"/>
            <a:ext cx="390960" cy="578520"/>
            <a:chOff x="9400880" y="3460425"/>
            <a:chExt cx="39096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C80F0E5-74AD-63EC-A9E5-C544B205E6DA}"/>
                    </a:ext>
                  </a:extLst>
                </p14:cNvPr>
                <p14:cNvContentPartPr/>
                <p14:nvPr/>
              </p14:nvContentPartPr>
              <p14:xfrm>
                <a:off x="9461360" y="3460425"/>
                <a:ext cx="27720" cy="93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C80F0E5-74AD-63EC-A9E5-C544B205E6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2360" y="3451785"/>
                  <a:ext cx="45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35F9A4-F874-1624-201A-1B240E7CF076}"/>
                    </a:ext>
                  </a:extLst>
                </p14:cNvPr>
                <p14:cNvContentPartPr/>
                <p14:nvPr/>
              </p14:nvContentPartPr>
              <p14:xfrm>
                <a:off x="9521480" y="3628905"/>
                <a:ext cx="56160" cy="125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35F9A4-F874-1624-201A-1B240E7CF0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2840" y="3619905"/>
                  <a:ext cx="73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3143276-39EA-26F5-CFE3-1515E0211F3A}"/>
                    </a:ext>
                  </a:extLst>
                </p14:cNvPr>
                <p14:cNvContentPartPr/>
                <p14:nvPr/>
              </p14:nvContentPartPr>
              <p14:xfrm>
                <a:off x="9620120" y="3806745"/>
                <a:ext cx="51120" cy="54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3143276-39EA-26F5-CFE3-1515E0211F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1120" y="3797745"/>
                  <a:ext cx="68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1780F5A-029A-3503-1DC1-76C4DD7BA8B3}"/>
                    </a:ext>
                  </a:extLst>
                </p14:cNvPr>
                <p14:cNvContentPartPr/>
                <p14:nvPr/>
              </p14:nvContentPartPr>
              <p14:xfrm>
                <a:off x="9709040" y="3927345"/>
                <a:ext cx="82800" cy="45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1780F5A-029A-3503-1DC1-76C4DD7BA8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00040" y="3918345"/>
                  <a:ext cx="100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74203B-3AE6-2223-298B-65CF965D31D7}"/>
                    </a:ext>
                  </a:extLst>
                </p14:cNvPr>
                <p14:cNvContentPartPr/>
                <p14:nvPr/>
              </p14:nvContentPartPr>
              <p14:xfrm>
                <a:off x="9664400" y="4009785"/>
                <a:ext cx="73440" cy="29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74203B-3AE6-2223-298B-65CF965D31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55400" y="4000785"/>
                  <a:ext cx="91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84C7E4B-DF6F-BF32-92FA-2672B456BF1D}"/>
                    </a:ext>
                  </a:extLst>
                </p14:cNvPr>
                <p14:cNvContentPartPr/>
                <p14:nvPr/>
              </p14:nvContentPartPr>
              <p14:xfrm>
                <a:off x="9512120" y="3997185"/>
                <a:ext cx="66960" cy="25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84C7E4B-DF6F-BF32-92FA-2672B456BF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03120" y="3988185"/>
                  <a:ext cx="84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1EB7027-3EB2-8BF9-658B-1996BEFF8E6B}"/>
                    </a:ext>
                  </a:extLst>
                </p14:cNvPr>
                <p14:cNvContentPartPr/>
                <p14:nvPr/>
              </p14:nvContentPartPr>
              <p14:xfrm>
                <a:off x="9400880" y="3860745"/>
                <a:ext cx="30240" cy="60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1EB7027-3EB2-8BF9-658B-1996BEFF8E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2240" y="3851745"/>
                  <a:ext cx="4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F8F74B5-296B-64F5-4DF2-F2CB5F303010}"/>
                    </a:ext>
                  </a:extLst>
                </p14:cNvPr>
                <p14:cNvContentPartPr/>
                <p14:nvPr/>
              </p14:nvContentPartPr>
              <p14:xfrm>
                <a:off x="9400880" y="3689025"/>
                <a:ext cx="9720" cy="76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F8F74B5-296B-64F5-4DF2-F2CB5F3030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92240" y="3680385"/>
                  <a:ext cx="27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CB21CF6-096D-DBEC-A4F2-F7C3F4850D10}"/>
                    </a:ext>
                  </a:extLst>
                </p14:cNvPr>
                <p14:cNvContentPartPr/>
                <p14:nvPr/>
              </p14:nvContentPartPr>
              <p14:xfrm>
                <a:off x="9435440" y="3565185"/>
                <a:ext cx="10080" cy="51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CB21CF6-096D-DBEC-A4F2-F7C3F4850D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26800" y="3556545"/>
                  <a:ext cx="2772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09E393B3-7AE7-4FA0-6D88-8D704AD5D7FB}"/>
                  </a:ext>
                </a:extLst>
              </p14:cNvPr>
              <p14:cNvContentPartPr/>
              <p14:nvPr/>
            </p14:nvContentPartPr>
            <p14:xfrm>
              <a:off x="6676605" y="6219630"/>
              <a:ext cx="360" cy="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09E393B3-7AE7-4FA0-6D88-8D704AD5D7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7605" y="62106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88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CAEA626-2293-B6ED-8294-91C43743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4" y="2948302"/>
            <a:ext cx="5162528" cy="2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AA3AAB-5450-1BEE-DEA3-4C03C341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4" y="2948302"/>
            <a:ext cx="5162528" cy="2471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C41606-EDE1-7147-3916-448F4405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48" y="196102"/>
            <a:ext cx="2784550" cy="5080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BD416C-E2E9-75C0-96B7-37D00F9B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61" y="1371600"/>
            <a:ext cx="3748880" cy="46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C41606-EDE1-7147-3916-448F4405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8" y="196102"/>
            <a:ext cx="2784550" cy="5080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BD416C-E2E9-75C0-96B7-37D00F9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361" y="1371600"/>
            <a:ext cx="3748880" cy="4695416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292354" y="2938460"/>
            <a:ext cx="507022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-&gt;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为前向渲染的基础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AutoLight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下方宏需要使用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83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4522699" y="1246887"/>
            <a:ext cx="58309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1FFB4A-7AD0-4148-5537-0B280F9A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" y="2866023"/>
            <a:ext cx="4477995" cy="13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7AA1030-B9FD-BA58-5633-C0F97F4A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2866023"/>
            <a:ext cx="4477996" cy="1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E1900CE-923E-09E5-2059-805EEACA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2" y="4731582"/>
            <a:ext cx="4477995" cy="15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B52D5AE-2639-6A5B-8D99-00F30576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4729733"/>
            <a:ext cx="4477996" cy="15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F4F06B4-D287-97A1-4F8E-5A5475DA84D1}"/>
              </a:ext>
            </a:extLst>
          </p:cNvPr>
          <p:cNvSpPr txBox="1"/>
          <p:nvPr/>
        </p:nvSpPr>
        <p:spPr>
          <a:xfrm>
            <a:off x="4651897" y="3682681"/>
            <a:ext cx="8440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两者都不添加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280106B-BB81-B8DD-8045-08409F9DF0E8}"/>
              </a:ext>
            </a:extLst>
          </p:cNvPr>
          <p:cNvSpPr txBox="1"/>
          <p:nvPr/>
        </p:nvSpPr>
        <p:spPr>
          <a:xfrm>
            <a:off x="10760256" y="3682681"/>
            <a:ext cx="12084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FA009568-C10C-7A60-7254-7C67DB90E378}"/>
              </a:ext>
            </a:extLst>
          </p:cNvPr>
          <p:cNvSpPr txBox="1"/>
          <p:nvPr/>
        </p:nvSpPr>
        <p:spPr>
          <a:xfrm>
            <a:off x="4651897" y="5756365"/>
            <a:ext cx="10916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fwdbase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D010720B-92AB-80A9-250F-379522D76781}"/>
              </a:ext>
            </a:extLst>
          </p:cNvPr>
          <p:cNvSpPr txBox="1"/>
          <p:nvPr/>
        </p:nvSpPr>
        <p:spPr>
          <a:xfrm>
            <a:off x="10753104" y="5730920"/>
            <a:ext cx="8102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81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4522699" y="1246887"/>
            <a:ext cx="583097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正常来说，两者肯定是配套出现的：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就应该使用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1FFB4A-7AD0-4148-5537-0B280F9A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" y="2866023"/>
            <a:ext cx="4477995" cy="13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7AA1030-B9FD-BA58-5633-C0F97F4A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2866023"/>
            <a:ext cx="4477996" cy="1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E1900CE-923E-09E5-2059-805EEACA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2" y="4731582"/>
            <a:ext cx="4477995" cy="15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B52D5AE-2639-6A5B-8D99-00F30576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4729733"/>
            <a:ext cx="4477996" cy="15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F4F06B4-D287-97A1-4F8E-5A5475DA84D1}"/>
              </a:ext>
            </a:extLst>
          </p:cNvPr>
          <p:cNvSpPr txBox="1"/>
          <p:nvPr/>
        </p:nvSpPr>
        <p:spPr>
          <a:xfrm>
            <a:off x="4651897" y="3682681"/>
            <a:ext cx="8440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两者都不添加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280106B-BB81-B8DD-8045-08409F9DF0E8}"/>
              </a:ext>
            </a:extLst>
          </p:cNvPr>
          <p:cNvSpPr txBox="1"/>
          <p:nvPr/>
        </p:nvSpPr>
        <p:spPr>
          <a:xfrm>
            <a:off x="10760256" y="3682681"/>
            <a:ext cx="12084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FA009568-C10C-7A60-7254-7C67DB90E378}"/>
              </a:ext>
            </a:extLst>
          </p:cNvPr>
          <p:cNvSpPr txBox="1"/>
          <p:nvPr/>
        </p:nvSpPr>
        <p:spPr>
          <a:xfrm>
            <a:off x="4651897" y="5756365"/>
            <a:ext cx="10916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fwdbase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D010720B-92AB-80A9-250F-379522D76781}"/>
              </a:ext>
            </a:extLst>
          </p:cNvPr>
          <p:cNvSpPr txBox="1"/>
          <p:nvPr/>
        </p:nvSpPr>
        <p:spPr>
          <a:xfrm>
            <a:off x="10753104" y="5730920"/>
            <a:ext cx="8102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90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707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6ED97-0F18-5899-E49C-CCE37CD7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74" y="1227905"/>
            <a:ext cx="6719957" cy="4753311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就是一句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语义变量声明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等价于：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float4 _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ShadowCoord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: TEXCOORD2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A4A951-EB80-D17F-2942-E00406D047CE}"/>
              </a:ext>
            </a:extLst>
          </p:cNvPr>
          <p:cNvSpPr/>
          <p:nvPr/>
        </p:nvSpPr>
        <p:spPr>
          <a:xfrm>
            <a:off x="5600700" y="5581650"/>
            <a:ext cx="4305300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94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6ED97-0F18-5899-E49C-CCE37CD7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74" y="1227905"/>
            <a:ext cx="6719957" cy="4753311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坐标变换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两种情况：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r>
              <a:rPr lang="zh-CN" altLang="en-US" sz="16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屏幕空间的阴影映射技术</a:t>
            </a:r>
            <a:r>
              <a:rPr lang="en-US" altLang="zh-CN" sz="16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Screenspace</a:t>
            </a:r>
            <a:r>
              <a:rPr lang="en-US" altLang="zh-CN" sz="16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Shadow Map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，将其转换到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空间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有屏幕空间的阴影映射技术，使用</a:t>
            </a:r>
            <a:r>
              <a:rPr lang="en-US" altLang="zh-CN" sz="16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ComputeScreenPos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转换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DE4515-CBDC-3EF5-2D0E-00743F56A4B0}"/>
              </a:ext>
            </a:extLst>
          </p:cNvPr>
          <p:cNvSpPr/>
          <p:nvPr/>
        </p:nvSpPr>
        <p:spPr>
          <a:xfrm>
            <a:off x="5838825" y="1838472"/>
            <a:ext cx="6289606" cy="14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CC52FD-9E25-9DE8-CEF5-E890364DF197}"/>
              </a:ext>
            </a:extLst>
          </p:cNvPr>
          <p:cNvSpPr/>
          <p:nvPr/>
        </p:nvSpPr>
        <p:spPr>
          <a:xfrm>
            <a:off x="5838825" y="4337537"/>
            <a:ext cx="3838575" cy="14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97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所以最终获得的内容为一张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阴影图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81" y="2744163"/>
            <a:ext cx="6358638" cy="3560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6B10810E-755E-90FE-5B9E-593BF464E5D2}"/>
              </a:ext>
            </a:extLst>
          </p:cNvPr>
          <p:cNvSpPr txBox="1"/>
          <p:nvPr/>
        </p:nvSpPr>
        <p:spPr>
          <a:xfrm>
            <a:off x="292353" y="5130636"/>
            <a:ext cx="42605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为一张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”Mask”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，与光照相乘即可将阴影部分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096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052CFC-C2C1-FD21-E418-C799D2C9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14" y="2743236"/>
            <a:ext cx="5861305" cy="3102538"/>
          </a:xfrm>
          <a:prstGeom prst="rect">
            <a:avLst/>
          </a:prstGeom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96441E5F-C5D6-83AA-DB0B-E7FD3599B7A4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889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294DA90-62B6-DA42-2F8F-19765A23E8E0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723A9C8-85CE-D3B6-D14E-9F7AA889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20848"/>
            <a:ext cx="3705225" cy="20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21EB1B7-5A1E-D7E5-7315-0ADC5259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3" y="3608212"/>
            <a:ext cx="3705225" cy="20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971943D7-7367-20B2-C802-D0E42EC928B9}"/>
              </a:ext>
            </a:extLst>
          </p:cNvPr>
          <p:cNvSpPr txBox="1"/>
          <p:nvPr/>
        </p:nvSpPr>
        <p:spPr>
          <a:xfrm>
            <a:off x="5892635" y="2222080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DepthPass.Job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95AFE57A-4453-C575-707A-C8A922856FAD}"/>
              </a:ext>
            </a:extLst>
          </p:cNvPr>
          <p:cNvSpPr txBox="1"/>
          <p:nvPr/>
        </p:nvSpPr>
        <p:spPr>
          <a:xfrm>
            <a:off x="5997410" y="5798045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Shadows.RenderJobDir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16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294DA90-62B6-DA42-2F8F-19765A23E8E0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AC7E6137-9A68-CE22-BBD6-A028714AA84D}"/>
              </a:ext>
            </a:extLst>
          </p:cNvPr>
          <p:cNvSpPr txBox="1"/>
          <p:nvPr/>
        </p:nvSpPr>
        <p:spPr>
          <a:xfrm>
            <a:off x="5816854" y="3300435"/>
            <a:ext cx="3708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贴图最终用在了物体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的绘制上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1EED184-AFCA-C9DD-F529-5FFB4345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53" y="4016870"/>
            <a:ext cx="59626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502F3A36-C4D3-F44D-3F22-D515153B04B7}"/>
              </a:ext>
            </a:extLst>
          </p:cNvPr>
          <p:cNvSpPr txBox="1"/>
          <p:nvPr/>
        </p:nvSpPr>
        <p:spPr>
          <a:xfrm>
            <a:off x="5816854" y="5931993"/>
            <a:ext cx="3708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遮罩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4E0AAD-88E6-81D9-87CD-336ED3B4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28" y="5931993"/>
            <a:ext cx="2857143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缺陷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FEF1DC1-C2B6-448A-D552-864270B5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5" y="2524125"/>
            <a:ext cx="33813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4651898" y="2524125"/>
            <a:ext cx="50702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不支持多光源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需要通过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完成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E1EE635-8765-4CD9-BAE4-AA5B7AB52B6E}"/>
              </a:ext>
            </a:extLst>
          </p:cNvPr>
          <p:cNvCxnSpPr>
            <a:cxnSpLocks/>
          </p:cNvCxnSpPr>
          <p:nvPr/>
        </p:nvCxnSpPr>
        <p:spPr>
          <a:xfrm>
            <a:off x="6096000" y="3573821"/>
            <a:ext cx="361950" cy="109515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25C72BAA-F9B6-2544-D1AB-B2A1576D1832}"/>
              </a:ext>
            </a:extLst>
          </p:cNvPr>
          <p:cNvSpPr txBox="1"/>
          <p:nvPr/>
        </p:nvSpPr>
        <p:spPr>
          <a:xfrm>
            <a:off x="5702554" y="4795339"/>
            <a:ext cx="37081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前向渲染模式的双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60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367241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238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67726E6-46A5-1C0C-883B-0CF54DD69698}"/>
              </a:ext>
            </a:extLst>
          </p:cNvPr>
          <p:cNvCxnSpPr>
            <a:cxnSpLocks/>
          </p:cNvCxnSpPr>
          <p:nvPr/>
        </p:nvCxnSpPr>
        <p:spPr>
          <a:xfrm flipV="1">
            <a:off x="9153525" y="1201577"/>
            <a:ext cx="0" cy="7829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841A3D40-2BDE-0648-0E5F-309C0F41BDA5}"/>
              </a:ext>
            </a:extLst>
          </p:cNvPr>
          <p:cNvSpPr txBox="1"/>
          <p:nvPr/>
        </p:nvSpPr>
        <p:spPr>
          <a:xfrm>
            <a:off x="8260755" y="527241"/>
            <a:ext cx="24548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Multiple Render Targets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060DAFEA-753E-5000-A69B-DC56A81FA6B9}"/>
              </a:ext>
            </a:extLst>
          </p:cNvPr>
          <p:cNvSpPr txBox="1"/>
          <p:nvPr/>
        </p:nvSpPr>
        <p:spPr>
          <a:xfrm>
            <a:off x="9513813" y="1201577"/>
            <a:ext cx="24548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一次渲染到多个缓冲区</a:t>
            </a:r>
            <a:endParaRPr lang="en-US" altLang="zh-CN" sz="1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CBB8E8-413F-274A-4735-C47297494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87" y="1746436"/>
            <a:ext cx="4943257" cy="39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67726E6-46A5-1C0C-883B-0CF54DD69698}"/>
              </a:ext>
            </a:extLst>
          </p:cNvPr>
          <p:cNvCxnSpPr>
            <a:cxnSpLocks/>
          </p:cNvCxnSpPr>
          <p:nvPr/>
        </p:nvCxnSpPr>
        <p:spPr>
          <a:xfrm flipV="1">
            <a:off x="9153525" y="1201577"/>
            <a:ext cx="0" cy="7829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841A3D40-2BDE-0648-0E5F-309C0F41BDA5}"/>
              </a:ext>
            </a:extLst>
          </p:cNvPr>
          <p:cNvSpPr txBox="1"/>
          <p:nvPr/>
        </p:nvSpPr>
        <p:spPr>
          <a:xfrm>
            <a:off x="8260755" y="527241"/>
            <a:ext cx="24548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Multiple Render Targets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060DAFEA-753E-5000-A69B-DC56A81FA6B9}"/>
              </a:ext>
            </a:extLst>
          </p:cNvPr>
          <p:cNvSpPr txBox="1"/>
          <p:nvPr/>
        </p:nvSpPr>
        <p:spPr>
          <a:xfrm>
            <a:off x="9513813" y="1201577"/>
            <a:ext cx="24548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一次渲染到多个缓冲区</a:t>
            </a:r>
            <a:endParaRPr lang="en-US" altLang="zh-CN" sz="1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116B39FC-A6D8-CB84-DA19-E554EA96FCA9}"/>
              </a:ext>
            </a:extLst>
          </p:cNvPr>
          <p:cNvSpPr txBox="1"/>
          <p:nvPr/>
        </p:nvSpPr>
        <p:spPr>
          <a:xfrm>
            <a:off x="7227538" y="529030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解决了大量光照渲染的问题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2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问题：为什么添加光源没有效果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因为只编写了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RenderMode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只处理了太阳光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最亮的平行光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需要两个指定的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才能实现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多光源效果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45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可以认为是，其实是在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没有任何光照或阴影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的情况下渲染通道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C6CD0987-78EA-5159-0D86-E051C3999781}"/>
              </a:ext>
            </a:extLst>
          </p:cNvPr>
          <p:cNvCxnSpPr>
            <a:cxnSpLocks/>
          </p:cNvCxnSpPr>
          <p:nvPr/>
        </p:nvCxnSpPr>
        <p:spPr>
          <a:xfrm>
            <a:off x="5419725" y="4374236"/>
            <a:ext cx="295275" cy="82228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C7A9669C-3249-309F-C561-3A548F2CAF0D}"/>
              </a:ext>
            </a:extLst>
          </p:cNvPr>
          <p:cNvSpPr txBox="1"/>
          <p:nvPr/>
        </p:nvSpPr>
        <p:spPr>
          <a:xfrm>
            <a:off x="4164453" y="5200346"/>
            <a:ext cx="7703146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个人理解：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可以有，但是没有宏与关键词的特殊处理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</a:t>
            </a: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6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的话会对许多其它光源进行绘制</a:t>
            </a:r>
            <a: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一个绘制一次</a:t>
            </a:r>
            <a: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b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但是如果没有指定就只会绘制一次，具体是哪个光源与执行操作都是未知的</a:t>
            </a:r>
            <a:endParaRPr lang="en-US" altLang="zh-CN" sz="16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53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078904" y="3722920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一个最亮的逐像素方向光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所有逐顶点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47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078904" y="3722920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其余逐像素光源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52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81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8077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CDB7962-AA82-19A6-C329-4EB4682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55" y="3518517"/>
            <a:ext cx="289560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8DDFDD78-1A9A-90A9-F38A-D6848CE7F82F}"/>
              </a:ext>
            </a:extLst>
          </p:cNvPr>
          <p:cNvSpPr txBox="1"/>
          <p:nvPr/>
        </p:nvSpPr>
        <p:spPr>
          <a:xfrm>
            <a:off x="4735803" y="5996880"/>
            <a:ext cx="31508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一种强制手段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91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最亮的方向光为逐像素光源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C480CD-0C47-FE73-7A3D-BCF16AB9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25" y="4056805"/>
            <a:ext cx="2217447" cy="759399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38826D5D-B68C-C8FD-642C-988182C9A06C}"/>
              </a:ext>
            </a:extLst>
          </p:cNvPr>
          <p:cNvSpPr txBox="1"/>
          <p:nvPr/>
        </p:nvSpPr>
        <p:spPr>
          <a:xfrm>
            <a:off x="8016225" y="4947994"/>
            <a:ext cx="221744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就是场景中默认的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 Light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834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如果使用上述条件还没有凑满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B9D9F05-07BE-DC28-D1A7-D9852633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3698142"/>
            <a:ext cx="4538663" cy="27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3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77031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ABCD---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DEFG---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F5077-E4EE-01D1-4A24-A628707B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53" y="1774305"/>
            <a:ext cx="4822836" cy="38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D8DA58-8531-F42C-B6C8-925AAC722105}"/>
              </a:ext>
            </a:extLst>
          </p:cNvPr>
          <p:cNvSpPr txBox="1"/>
          <p:nvPr/>
        </p:nvSpPr>
        <p:spPr>
          <a:xfrm>
            <a:off x="3961618" y="5808883"/>
            <a:ext cx="36421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：没有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677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77031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ABC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EF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D8928E7E-C7E5-0B07-C125-478A50FE10E7}"/>
              </a:ext>
            </a:extLst>
          </p:cNvPr>
          <p:cNvSpPr txBox="1"/>
          <p:nvPr/>
        </p:nvSpPr>
        <p:spPr>
          <a:xfrm>
            <a:off x="7193955" y="4279394"/>
            <a:ext cx="48850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重合的目的为：</a:t>
            </a:r>
            <a:b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减少物体或光源移动时光照渲染模式切换所导致的强转折问题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92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320258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BCD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DEFG---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1083ED-2355-54EF-0EDA-D1A5D46DBFF3}"/>
              </a:ext>
            </a:extLst>
          </p:cNvPr>
          <p:cNvCxnSpPr>
            <a:cxnSpLocks/>
          </p:cNvCxnSpPr>
          <p:nvPr/>
        </p:nvCxnSpPr>
        <p:spPr>
          <a:xfrm flipV="1">
            <a:off x="7581900" y="4936786"/>
            <a:ext cx="263226" cy="291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HEJI-8">
            <a:extLst>
              <a:ext uri="{FF2B5EF4-FFF2-40B4-BE49-F238E27FC236}">
                <a16:creationId xmlns:a16="http://schemas.microsoft.com/office/drawing/2014/main" id="{35C70A38-D2CD-7499-B6B5-3BB179848E7E}"/>
              </a:ext>
            </a:extLst>
          </p:cNvPr>
          <p:cNvSpPr txBox="1"/>
          <p:nvPr/>
        </p:nvSpPr>
        <p:spPr>
          <a:xfrm>
            <a:off x="7865466" y="4446230"/>
            <a:ext cx="35550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其余使用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79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692216-B23A-87AD-6BD9-E0477015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1" y="1553470"/>
            <a:ext cx="571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A8C5894-77F9-5036-79AA-DE2742C9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1" y="1553470"/>
            <a:ext cx="571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950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448C9C0-AFF7-386D-796B-62FF669ED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 r="61918" b="9716"/>
          <a:stretch/>
        </p:blipFill>
        <p:spPr bwMode="auto">
          <a:xfrm>
            <a:off x="6840279" y="2110365"/>
            <a:ext cx="1979254" cy="35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BC61E95-BBA4-9CE1-E770-5CC1DB122E5E}"/>
              </a:ext>
            </a:extLst>
          </p:cNvPr>
          <p:cNvCxnSpPr>
            <a:cxnSpLocks/>
          </p:cNvCxnSpPr>
          <p:nvPr/>
        </p:nvCxnSpPr>
        <p:spPr>
          <a:xfrm flipV="1">
            <a:off x="4081516" y="3114632"/>
            <a:ext cx="2500259" cy="8763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11C423-887C-70D7-A8CD-7FF37536F353}"/>
              </a:ext>
            </a:extLst>
          </p:cNvPr>
          <p:cNvCxnSpPr>
            <a:cxnSpLocks/>
          </p:cNvCxnSpPr>
          <p:nvPr/>
        </p:nvCxnSpPr>
        <p:spPr>
          <a:xfrm>
            <a:off x="4033562" y="4252913"/>
            <a:ext cx="2633938" cy="47786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8">
            <a:extLst>
              <a:ext uri="{FF2B5EF4-FFF2-40B4-BE49-F238E27FC236}">
                <a16:creationId xmlns:a16="http://schemas.microsoft.com/office/drawing/2014/main" id="{AF5894FB-1211-DBD6-DAF3-34AE8242CFF0}"/>
              </a:ext>
            </a:extLst>
          </p:cNvPr>
          <p:cNvSpPr txBox="1"/>
          <p:nvPr/>
        </p:nvSpPr>
        <p:spPr>
          <a:xfrm>
            <a:off x="8920413" y="1806582"/>
            <a:ext cx="276919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具体有：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光照贴图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lightmaps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 lighting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自发光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emissive lighting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其中，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方向光具有阴影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光照贴图不会从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光源获得光照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726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C952C6E-3825-BFBC-BD70-111ED7E78AA9}"/>
              </a:ext>
            </a:extLst>
          </p:cNvPr>
          <p:cNvCxnSpPr>
            <a:cxnSpLocks/>
          </p:cNvCxnSpPr>
          <p:nvPr/>
        </p:nvCxnSpPr>
        <p:spPr>
          <a:xfrm flipV="1">
            <a:off x="4185475" y="3546657"/>
            <a:ext cx="1158050" cy="33578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2F6003C6-BF37-8EA0-FF8F-38AE3882C9E1}"/>
              </a:ext>
            </a:extLst>
          </p:cNvPr>
          <p:cNvSpPr txBox="1"/>
          <p:nvPr/>
        </p:nvSpPr>
        <p:spPr>
          <a:xfrm>
            <a:off x="5497636" y="3254269"/>
            <a:ext cx="488503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可以添加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(Pass Tags)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用来关闭逐顶点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097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49516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20813A-B62C-1640-F44F-7C31C755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17" y="3892802"/>
            <a:ext cx="6395379" cy="10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6D026B2-20E8-BE51-2557-FABC3D9A1EF7}"/>
              </a:ext>
            </a:extLst>
          </p:cNvPr>
          <p:cNvCxnSpPr>
            <a:cxnSpLocks/>
          </p:cNvCxnSpPr>
          <p:nvPr/>
        </p:nvCxnSpPr>
        <p:spPr>
          <a:xfrm flipV="1">
            <a:off x="5675717" y="5126183"/>
            <a:ext cx="420283" cy="3755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C70A89-8C75-3445-DDD1-CA53B253CB74}"/>
              </a:ext>
            </a:extLst>
          </p:cNvPr>
          <p:cNvCxnSpPr>
            <a:cxnSpLocks/>
          </p:cNvCxnSpPr>
          <p:nvPr/>
        </p:nvCxnSpPr>
        <p:spPr>
          <a:xfrm flipV="1">
            <a:off x="4517956" y="4467440"/>
            <a:ext cx="1066195" cy="45343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A11E7F83-04C0-65EF-2856-87CA6205A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 r="61918" b="9716"/>
          <a:stretch/>
        </p:blipFill>
        <p:spPr bwMode="auto">
          <a:xfrm>
            <a:off x="6619875" y="170792"/>
            <a:ext cx="1979254" cy="35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7E45B6F-836D-FC6C-5536-695A15088BC2}"/>
              </a:ext>
            </a:extLst>
          </p:cNvPr>
          <p:cNvSpPr/>
          <p:nvPr/>
        </p:nvSpPr>
        <p:spPr>
          <a:xfrm>
            <a:off x="7677150" y="2787806"/>
            <a:ext cx="638175" cy="1363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SHEJI-8">
            <a:extLst>
              <a:ext uri="{FF2B5EF4-FFF2-40B4-BE49-F238E27FC236}">
                <a16:creationId xmlns:a16="http://schemas.microsoft.com/office/drawing/2014/main" id="{FA32FB94-F635-7C74-8EA8-F6ACACDCE761}"/>
              </a:ext>
            </a:extLst>
          </p:cNvPr>
          <p:cNvSpPr txBox="1"/>
          <p:nvPr/>
        </p:nvSpPr>
        <p:spPr>
          <a:xfrm>
            <a:off x="6619875" y="5090751"/>
            <a:ext cx="571075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不需要阴影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可以使用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917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3CA46FA-9251-8E42-534F-92636883EB04}"/>
              </a:ext>
            </a:extLst>
          </p:cNvPr>
          <p:cNvSpPr txBox="1"/>
          <p:nvPr/>
        </p:nvSpPr>
        <p:spPr>
          <a:xfrm>
            <a:off x="6922017" y="5436880"/>
            <a:ext cx="48850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必定需要混合模式，不然第二个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会覆盖第一个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9F8C923-5128-2080-10DE-0ACAD4DE8315}"/>
              </a:ext>
            </a:extLst>
          </p:cNvPr>
          <p:cNvCxnSpPr>
            <a:cxnSpLocks/>
          </p:cNvCxnSpPr>
          <p:nvPr/>
        </p:nvCxnSpPr>
        <p:spPr>
          <a:xfrm flipV="1">
            <a:off x="3345498" y="5810570"/>
            <a:ext cx="3436302" cy="3425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D589F7C2-3448-5C07-13A0-5528780E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" y="2313276"/>
            <a:ext cx="7637089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7994100" y="2313276"/>
            <a:ext cx="39745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唯一一个平行光，强度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不然就爆了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917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D589F7C2-3448-5C07-13A0-5528780E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" y="2313276"/>
            <a:ext cx="7637089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7994100" y="2313276"/>
            <a:ext cx="39745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唯一一个平行光，强度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不然就爆了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97EF0C92-33FA-E51D-D39A-54C8EF634380}"/>
              </a:ext>
            </a:extLst>
          </p:cNvPr>
          <p:cNvSpPr txBox="1"/>
          <p:nvPr/>
        </p:nvSpPr>
        <p:spPr>
          <a:xfrm>
            <a:off x="7994099" y="4390618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结果猜测：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</a:t>
            </a:r>
          </a:p>
        </p:txBody>
      </p:sp>
    </p:spTree>
    <p:extLst>
      <p:ext uri="{BB962C8B-B14F-4D97-AF65-F5344CB8AC3E}">
        <p14:creationId xmlns:p14="http://schemas.microsoft.com/office/powerpoint/2010/main" val="278132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E56F97-3E1E-120C-46D3-46CF2B48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28" y="1690549"/>
            <a:ext cx="5695302" cy="38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6BA20D6-9740-C41C-2046-4D61CCBD51FC}"/>
              </a:ext>
            </a:extLst>
          </p:cNvPr>
          <p:cNvSpPr txBox="1"/>
          <p:nvPr/>
        </p:nvSpPr>
        <p:spPr>
          <a:xfrm>
            <a:off x="4068150" y="5808883"/>
            <a:ext cx="36421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：没有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915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6" y="1573475"/>
            <a:ext cx="36795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Frame Debug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是最好的查看方式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97EF0C92-33FA-E51D-D39A-54C8EF634380}"/>
              </a:ext>
            </a:extLst>
          </p:cNvPr>
          <p:cNvSpPr txBox="1"/>
          <p:nvPr/>
        </p:nvSpPr>
        <p:spPr>
          <a:xfrm>
            <a:off x="6881811" y="3477251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结果猜测：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F413DA4D-00F3-A3C6-FF23-CBC2759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5" y="2789332"/>
            <a:ext cx="55816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89637B08-75AC-2281-94C5-08DE6F5F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227357"/>
            <a:ext cx="23812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DD435E5-1BC8-184E-49E7-30A62314C356}"/>
              </a:ext>
            </a:extLst>
          </p:cNvPr>
          <p:cNvSpPr txBox="1"/>
          <p:nvPr/>
        </p:nvSpPr>
        <p:spPr>
          <a:xfrm>
            <a:off x="9877425" y="2351782"/>
            <a:ext cx="1771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8A8A327-E9EB-EA6C-C26D-A4F5B065CBFE}"/>
              </a:ext>
            </a:extLst>
          </p:cNvPr>
          <p:cNvCxnSpPr>
            <a:cxnSpLocks/>
          </p:cNvCxnSpPr>
          <p:nvPr/>
        </p:nvCxnSpPr>
        <p:spPr>
          <a:xfrm flipV="1">
            <a:off x="8479874" y="2474892"/>
            <a:ext cx="1397551" cy="157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C804402-90C6-2108-C096-5E9E1594DE3C}"/>
              </a:ext>
            </a:extLst>
          </p:cNvPr>
          <p:cNvCxnSpPr>
            <a:cxnSpLocks/>
          </p:cNvCxnSpPr>
          <p:nvPr/>
        </p:nvCxnSpPr>
        <p:spPr>
          <a:xfrm flipV="1">
            <a:off x="8479874" y="2897252"/>
            <a:ext cx="1712746" cy="1584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8">
            <a:extLst>
              <a:ext uri="{FF2B5EF4-FFF2-40B4-BE49-F238E27FC236}">
                <a16:creationId xmlns:a16="http://schemas.microsoft.com/office/drawing/2014/main" id="{B656A228-7B7F-0771-92FB-B664060D45B1}"/>
              </a:ext>
            </a:extLst>
          </p:cNvPr>
          <p:cNvSpPr txBox="1"/>
          <p:nvPr/>
        </p:nvSpPr>
        <p:spPr>
          <a:xfrm>
            <a:off x="10227253" y="2763343"/>
            <a:ext cx="1771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CE0929F-7D3B-F2AA-ACED-16E54767643C}"/>
              </a:ext>
            </a:extLst>
          </p:cNvPr>
          <p:cNvCxnSpPr>
            <a:cxnSpLocks/>
          </p:cNvCxnSpPr>
          <p:nvPr/>
        </p:nvCxnSpPr>
        <p:spPr>
          <a:xfrm>
            <a:off x="8498924" y="2628781"/>
            <a:ext cx="0" cy="7115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1E1F709-1636-ABD0-85A7-949ADC49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57" y="3720316"/>
            <a:ext cx="2580952" cy="18095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3B9AA7D-E8FC-DA24-86D8-90BF4C172E8E}"/>
              </a:ext>
            </a:extLst>
          </p:cNvPr>
          <p:cNvCxnSpPr>
            <a:cxnSpLocks/>
          </p:cNvCxnSpPr>
          <p:nvPr/>
        </p:nvCxnSpPr>
        <p:spPr>
          <a:xfrm>
            <a:off x="10900355" y="3152627"/>
            <a:ext cx="0" cy="55274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E3625BA-0287-B5F3-5118-CB672F01F260}"/>
              </a:ext>
            </a:extLst>
          </p:cNvPr>
          <p:cNvCxnSpPr>
            <a:cxnSpLocks/>
          </p:cNvCxnSpPr>
          <p:nvPr/>
        </p:nvCxnSpPr>
        <p:spPr>
          <a:xfrm flipV="1">
            <a:off x="10900355" y="3040342"/>
            <a:ext cx="0" cy="54972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HEJI-8">
            <a:extLst>
              <a:ext uri="{FF2B5EF4-FFF2-40B4-BE49-F238E27FC236}">
                <a16:creationId xmlns:a16="http://schemas.microsoft.com/office/drawing/2014/main" id="{82AC8D07-9C4A-2657-B7BD-E4C53379533D}"/>
              </a:ext>
            </a:extLst>
          </p:cNvPr>
          <p:cNvSpPr txBox="1"/>
          <p:nvPr/>
        </p:nvSpPr>
        <p:spPr>
          <a:xfrm>
            <a:off x="6881811" y="5105311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C36417FA-5B5F-A703-F65B-8888F7724CF0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71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8">
            <a:extLst>
              <a:ext uri="{FF2B5EF4-FFF2-40B4-BE49-F238E27FC236}">
                <a16:creationId xmlns:a16="http://schemas.microsoft.com/office/drawing/2014/main" id="{82AC8D07-9C4A-2657-B7BD-E4C53379533D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CECAA3-FE8E-D707-9479-4E27287C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2789332"/>
            <a:ext cx="5581649" cy="31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6881812" y="2789332"/>
            <a:ext cx="39745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933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CECAA3-FE8E-D707-9479-4E27287C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2789332"/>
            <a:ext cx="5581649" cy="31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6881812" y="2789332"/>
            <a:ext cx="39745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6CE8E-F382-0C0E-8479-16F12158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6" y="3676420"/>
            <a:ext cx="3974583" cy="22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7AD81CB-BDEB-9B9E-0E91-6A7799496364}"/>
              </a:ext>
            </a:extLst>
          </p:cNvPr>
          <p:cNvCxnSpPr>
            <a:cxnSpLocks/>
          </p:cNvCxnSpPr>
          <p:nvPr/>
        </p:nvCxnSpPr>
        <p:spPr>
          <a:xfrm>
            <a:off x="6781800" y="4788760"/>
            <a:ext cx="89535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938D667C-4AD9-66A3-A3DA-9E9DF2A03136}"/>
              </a:ext>
            </a:extLst>
          </p:cNvPr>
          <p:cNvSpPr txBox="1"/>
          <p:nvPr/>
        </p:nvSpPr>
        <p:spPr>
          <a:xfrm>
            <a:off x="7786686" y="6035801"/>
            <a:ext cx="41819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第二步：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共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次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D4248A3-1BAA-273A-B493-9038B176FB15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56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：为什么强度为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的白光是最亮的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颜色光的强度都为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3)</a:t>
            </a: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58029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因为白色为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(1,1,1)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，而且它就是最亮的光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混合光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9186209-5EAE-1157-C7D2-4711CD97351B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330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：为什么强度为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的白光是最亮的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颜色光的强度都为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3)</a:t>
            </a: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58029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因为白色为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(1,1,1)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，而且它就是最亮的光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混合光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78604636-C165-689A-63E1-4B2BD7B7FF6F}"/>
              </a:ext>
            </a:extLst>
          </p:cNvPr>
          <p:cNvSpPr txBox="1"/>
          <p:nvPr/>
        </p:nvSpPr>
        <p:spPr>
          <a:xfrm>
            <a:off x="1078904" y="3702129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绿光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紫光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为逐像素的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E831FE06-D519-3016-5E3A-586CB209585F}"/>
              </a:ext>
            </a:extLst>
          </p:cNvPr>
          <p:cNvSpPr txBox="1"/>
          <p:nvPr/>
        </p:nvSpPr>
        <p:spPr>
          <a:xfrm>
            <a:off x="1078904" y="4178985"/>
            <a:ext cx="492184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因为综合排名它们是第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因素：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实验发现：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在强度一致的情况下，位置比较关键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靠中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CCC569-0B18-703A-84A0-1C94CE1FC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6" y="3702129"/>
            <a:ext cx="3974583" cy="22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767D3449-C037-C91A-8C38-431E718DADCD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39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4" y="1581507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：蓝色去哪了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475039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首先，蓝色由于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波长的原因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是最弱的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其次，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模式在平面上是几乎没有效果的：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97AA243B-DAF8-9EB4-5A6C-165F866F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3773149"/>
            <a:ext cx="4252937" cy="9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1EFD188B-A3F1-2273-92F8-E9C8003B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94" y="3773149"/>
            <a:ext cx="4252937" cy="28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CA6C2B12-22C4-0467-A936-2AD4FDCEFF74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148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33155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重合的作用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895515"/>
            <a:ext cx="475039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这在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移动光源、调整强度、人物走动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的情况下都是有作用的：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降低“突变”的可能性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当一个物体从逐像素变为逐顶点：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如果是混合过的话，插值变换是柔和的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如果没有混合过，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switch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变换是生硬的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7C8C70AE-B199-C30A-E596-2E9FC3F5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06" y="2220964"/>
            <a:ext cx="3067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CFA66E0E-F0CF-4F3D-4154-E6F481B0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4" y="4215390"/>
            <a:ext cx="37814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55A8A4C-7F26-AB55-6684-2BAB261AFA52}"/>
              </a:ext>
            </a:extLst>
          </p:cNvPr>
          <p:cNvSpPr txBox="1"/>
          <p:nvPr/>
        </p:nvSpPr>
        <p:spPr>
          <a:xfrm>
            <a:off x="7741444" y="5401546"/>
            <a:ext cx="1566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C5FAF27A-89A1-58EE-6A4D-CB96028FE469}"/>
              </a:ext>
            </a:extLst>
          </p:cNvPr>
          <p:cNvSpPr txBox="1"/>
          <p:nvPr/>
        </p:nvSpPr>
        <p:spPr>
          <a:xfrm>
            <a:off x="8153398" y="3368831"/>
            <a:ext cx="1566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92F57822-F3C6-291D-3965-89577825D15E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08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zh-CN" altLang="en-US" sz="2000" i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中的一致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b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比平时写的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中多的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E67D0F-00B3-5300-8DFC-086F2000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45285"/>
            <a:ext cx="3238095" cy="6380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DA8FAB-A787-D240-F03A-E3262E7D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05" y="3908182"/>
            <a:ext cx="3441076" cy="454267"/>
          </a:xfrm>
          <a:prstGeom prst="rect">
            <a:avLst/>
          </a:prstGeom>
        </p:spPr>
      </p:pic>
      <p:sp>
        <p:nvSpPr>
          <p:cNvPr id="13" name="iSHEJI-8">
            <a:extLst>
              <a:ext uri="{FF2B5EF4-FFF2-40B4-BE49-F238E27FC236}">
                <a16:creationId xmlns:a16="http://schemas.microsoft.com/office/drawing/2014/main" id="{24A00414-BFD5-D4B3-D8EC-6AC7EC66468E}"/>
              </a:ext>
            </a:extLst>
          </p:cNvPr>
          <p:cNvSpPr txBox="1"/>
          <p:nvPr/>
        </p:nvSpPr>
        <p:spPr>
          <a:xfrm>
            <a:off x="1078905" y="4440177"/>
            <a:ext cx="480754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由于使用的是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其中的内容为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阴影遮罩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没有衰减值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衰减值呢？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目前只有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“太阳光”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大而平的光源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衰减值固定为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003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zh-CN" altLang="en-US" sz="2000" i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中的一致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来说，可以这样吗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E67D0F-00B3-5300-8DFC-086F2000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45285"/>
            <a:ext cx="3238095" cy="6380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iSHEJI-8">
            <a:extLst>
              <a:ext uri="{FF2B5EF4-FFF2-40B4-BE49-F238E27FC236}">
                <a16:creationId xmlns:a16="http://schemas.microsoft.com/office/drawing/2014/main" id="{24A00414-BFD5-D4B3-D8EC-6AC7EC66468E}"/>
              </a:ext>
            </a:extLst>
          </p:cNvPr>
          <p:cNvSpPr txBox="1"/>
          <p:nvPr/>
        </p:nvSpPr>
        <p:spPr>
          <a:xfrm>
            <a:off x="1078905" y="3963927"/>
            <a:ext cx="48075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不可以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原因：多种光源种类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对于多种光源种类，需要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处理衰减值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---1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以光源为原点，越近越亮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和点光源类似，但是形状大致为圆锥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81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最简单的方法：使用官方内置宏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1036AE22-E653-94F4-03E0-9C32A738BF66}"/>
              </a:ext>
            </a:extLst>
          </p:cNvPr>
          <p:cNvSpPr txBox="1"/>
          <p:nvPr/>
        </p:nvSpPr>
        <p:spPr>
          <a:xfrm>
            <a:off x="1078905" y="3902383"/>
            <a:ext cx="5598120" cy="2354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：变量名，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atten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要注意：前面是不需要声明的，在这里写了后面直接用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：结构体</a:t>
            </a:r>
            <a:r>
              <a:rPr lang="en-US" altLang="zh-CN" sz="17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VertexOutput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会传递给内置宏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来计算阴影值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：世界空间的坐标，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i.wPos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用于计算光源空间下的坐标，再对光照衰减纹理采样得到光线衰减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5AE0C8-4A53-D742-A872-36D72841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05" y="3181140"/>
            <a:ext cx="4962578" cy="5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981848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2699135"/>
            <a:ext cx="790712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没有投射阴影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没有接收阴影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267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1EC22-066D-0DE9-7CFA-DCE0167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" y="3295650"/>
            <a:ext cx="6181546" cy="3251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87DB39-EFB2-FFFF-4549-B144B245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5" y="1452885"/>
            <a:ext cx="6305550" cy="3144543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E27A08-7216-A9D5-6B47-608C3C337B72}"/>
              </a:ext>
            </a:extLst>
          </p:cNvPr>
          <p:cNvSpPr txBox="1"/>
          <p:nvPr/>
        </p:nvSpPr>
        <p:spPr>
          <a:xfrm>
            <a:off x="6593880" y="4845358"/>
            <a:ext cx="5598120" cy="1831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共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种情况：</a:t>
            </a:r>
            <a:endParaRPr lang="en-US" altLang="zh-CN" sz="17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POINT---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SPOT---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POINT_COOKIE---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的点光源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DIRECTIONAL_COOKIE---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的平行光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简单来说是一个遮罩</a:t>
            </a:r>
            <a:endParaRPr lang="en-US" altLang="zh-CN" sz="17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03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87DB39-EFB2-FFFF-4549-B144B245C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1" b="90166"/>
          <a:stretch/>
        </p:blipFill>
        <p:spPr>
          <a:xfrm>
            <a:off x="1078905" y="3650556"/>
            <a:ext cx="10105890" cy="580146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E27A08-7216-A9D5-6B47-608C3C337B72}"/>
              </a:ext>
            </a:extLst>
          </p:cNvPr>
          <p:cNvSpPr txBox="1"/>
          <p:nvPr/>
        </p:nvSpPr>
        <p:spPr>
          <a:xfrm>
            <a:off x="1078905" y="4368889"/>
            <a:ext cx="55981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简单来说，为：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destName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作为名字声明了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类型的变量，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然后调用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进行计算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90ECBDDC-6433-689D-FF4F-FDD7E945738B}"/>
              </a:ext>
            </a:extLst>
          </p:cNvPr>
          <p:cNvSpPr txBox="1"/>
          <p:nvPr/>
        </p:nvSpPr>
        <p:spPr>
          <a:xfrm>
            <a:off x="1078905" y="3298195"/>
            <a:ext cx="5598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最简单情况：平行光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E254437-E05F-47A9-4CD0-0E33BC04198A}"/>
              </a:ext>
            </a:extLst>
          </p:cNvPr>
          <p:cNvCxnSpPr>
            <a:cxnSpLocks/>
          </p:cNvCxnSpPr>
          <p:nvPr/>
        </p:nvCxnSpPr>
        <p:spPr>
          <a:xfrm>
            <a:off x="3675078" y="5288620"/>
            <a:ext cx="0" cy="5502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EE022C62-2140-0688-2CAF-521BDF4B42CF}"/>
              </a:ext>
            </a:extLst>
          </p:cNvPr>
          <p:cNvSpPr txBox="1"/>
          <p:nvPr/>
        </p:nvSpPr>
        <p:spPr>
          <a:xfrm>
            <a:off x="2802930" y="5867400"/>
            <a:ext cx="55981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情况很多，总结来说：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最简单的一种情况使用的是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其余情况都使用了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UnityComputeForwardShadows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FDDDF24-18A8-76E8-2E1B-23D5BD0FBA33}"/>
              </a:ext>
            </a:extLst>
          </p:cNvPr>
          <p:cNvCxnSpPr>
            <a:cxnSpLocks/>
          </p:cNvCxnSpPr>
          <p:nvPr/>
        </p:nvCxnSpPr>
        <p:spPr>
          <a:xfrm flipV="1">
            <a:off x="7172325" y="5715661"/>
            <a:ext cx="590550" cy="3714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C084F047-6813-FD2D-04B1-DC0D9ECD59F1}"/>
              </a:ext>
            </a:extLst>
          </p:cNvPr>
          <p:cNvSpPr txBox="1"/>
          <p:nvPr/>
        </p:nvSpPr>
        <p:spPr>
          <a:xfrm>
            <a:off x="7848600" y="5376032"/>
            <a:ext cx="39814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阴影值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的意思为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阴影本身的衰减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，与光线的衰减无关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488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1EC22-066D-0DE9-7CFA-DCE01674C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30" b="74441"/>
          <a:stretch/>
        </p:blipFill>
        <p:spPr>
          <a:xfrm>
            <a:off x="1078905" y="3605972"/>
            <a:ext cx="6532124" cy="1109167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90ECBDDC-6433-689D-FF4F-FDD7E945738B}"/>
              </a:ext>
            </a:extLst>
          </p:cNvPr>
          <p:cNvSpPr txBox="1"/>
          <p:nvPr/>
        </p:nvSpPr>
        <p:spPr>
          <a:xfrm>
            <a:off x="1078905" y="3298195"/>
            <a:ext cx="5598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比较简单的一种情况：点光源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0BB5A71-E228-2E0D-F8C6-2735DA6FCE40}"/>
              </a:ext>
            </a:extLst>
          </p:cNvPr>
          <p:cNvSpPr txBox="1"/>
          <p:nvPr/>
        </p:nvSpPr>
        <p:spPr>
          <a:xfrm>
            <a:off x="1078905" y="4787989"/>
            <a:ext cx="693162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需要注意到：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最终将其与光线衰减值相乘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光线衰减值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阴影值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791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315752"/>
            <a:ext cx="6931619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br>
              <a:rPr lang="en-US" altLang="zh-CN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b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b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之间的区别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0BB5A71-E228-2E0D-F8C6-2735DA6FCE40}"/>
              </a:ext>
            </a:extLst>
          </p:cNvPr>
          <p:cNvSpPr txBox="1"/>
          <p:nvPr/>
        </p:nvSpPr>
        <p:spPr>
          <a:xfrm>
            <a:off x="1078904" y="4227580"/>
            <a:ext cx="1016059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大致来说，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是只有阴影值的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是既有阴影值，又有光线衰减值的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中的一种最简单的情况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是老版本的函数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---4.x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版本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是新函数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---5.6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以上版本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013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E8A29-7E99-E86E-5705-15BA613D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631520"/>
            <a:ext cx="6219825" cy="47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4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E8A29-7E99-E86E-5705-15BA613D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631520"/>
            <a:ext cx="6219825" cy="47033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A99C9F-1183-2D5C-AAB2-326ED73ECF36}"/>
              </a:ext>
            </a:extLst>
          </p:cNvPr>
          <p:cNvSpPr/>
          <p:nvPr/>
        </p:nvSpPr>
        <p:spPr>
          <a:xfrm>
            <a:off x="5667375" y="5600700"/>
            <a:ext cx="298132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4E56B43D-4F44-2452-2553-DE039A328A63}"/>
              </a:ext>
            </a:extLst>
          </p:cNvPr>
          <p:cNvSpPr txBox="1"/>
          <p:nvPr/>
        </p:nvSpPr>
        <p:spPr>
          <a:xfrm>
            <a:off x="440730" y="2811808"/>
            <a:ext cx="466467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中，不能添加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简单考虑：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环境光是由于光源覆盖面积大且强烈，导致环境都被照亮了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能产生几乎所有地方的环境光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没有那么强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重要原因：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是在添加逐像素光照，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不应该有环境光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如果有，也应该是全局光照得到的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6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4E56B43D-4F44-2452-2553-DE039A328A63}"/>
              </a:ext>
            </a:extLst>
          </p:cNvPr>
          <p:cNvSpPr txBox="1"/>
          <p:nvPr/>
        </p:nvSpPr>
        <p:spPr>
          <a:xfrm>
            <a:off x="440730" y="2811808"/>
            <a:ext cx="466467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中，不能添加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简单考虑：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环境光是由于光源覆盖面积大且强烈，导致环境都被照亮了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能产生几乎所有地方的环境光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没有那么强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重要原因：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添加逐像素光照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不应该有环境光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如果有，也应该是全局光照得到的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41A2CE-B2F0-E400-06A5-C35B5AC3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0" y="2189028"/>
            <a:ext cx="2720340" cy="22411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F04AAF-8144-67B7-AD44-4B8FBAEA1589}"/>
              </a:ext>
            </a:extLst>
          </p:cNvPr>
          <p:cNvSpPr/>
          <p:nvPr/>
        </p:nvSpPr>
        <p:spPr>
          <a:xfrm>
            <a:off x="5743575" y="2379113"/>
            <a:ext cx="1724025" cy="716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8D1FB1-854B-DACB-9698-D3E3C833B242}"/>
              </a:ext>
            </a:extLst>
          </p:cNvPr>
          <p:cNvSpPr/>
          <p:nvPr/>
        </p:nvSpPr>
        <p:spPr>
          <a:xfrm>
            <a:off x="5743574" y="3095624"/>
            <a:ext cx="1724025" cy="1334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187F0C-E9CE-0CB0-9202-C638E680E9C9}"/>
              </a:ext>
            </a:extLst>
          </p:cNvPr>
          <p:cNvCxnSpPr>
            <a:cxnSpLocks/>
          </p:cNvCxnSpPr>
          <p:nvPr/>
        </p:nvCxnSpPr>
        <p:spPr>
          <a:xfrm>
            <a:off x="7621905" y="2715592"/>
            <a:ext cx="128397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6F806AB6-4BA4-338D-FFA8-44519454C139}"/>
              </a:ext>
            </a:extLst>
          </p:cNvPr>
          <p:cNvSpPr txBox="1"/>
          <p:nvPr/>
        </p:nvSpPr>
        <p:spPr>
          <a:xfrm>
            <a:off x="9030930" y="2577092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40410A-7B54-2151-72B0-EA66F53516F7}"/>
              </a:ext>
            </a:extLst>
          </p:cNvPr>
          <p:cNvCxnSpPr>
            <a:cxnSpLocks/>
          </p:cNvCxnSpPr>
          <p:nvPr/>
        </p:nvCxnSpPr>
        <p:spPr>
          <a:xfrm>
            <a:off x="7621905" y="3715717"/>
            <a:ext cx="128397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8">
            <a:extLst>
              <a:ext uri="{FF2B5EF4-FFF2-40B4-BE49-F238E27FC236}">
                <a16:creationId xmlns:a16="http://schemas.microsoft.com/office/drawing/2014/main" id="{917147E6-F631-0E8B-E011-236D401E1AA9}"/>
              </a:ext>
            </a:extLst>
          </p:cNvPr>
          <p:cNvSpPr txBox="1"/>
          <p:nvPr/>
        </p:nvSpPr>
        <p:spPr>
          <a:xfrm>
            <a:off x="9030930" y="3577217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5536BA-6D8C-17D7-2D39-B56CB4B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58" y="289413"/>
            <a:ext cx="3025491" cy="16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EA0030-8D4C-C397-2ADC-BE2183901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058" y="4715842"/>
            <a:ext cx="2989296" cy="1665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6162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最简版写法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72A503-16E8-9BE8-A4BE-368B09B5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05" y="3290934"/>
            <a:ext cx="4438095" cy="7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6E9E7-01E1-5B29-92CC-31431A9E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7549"/>
            <a:ext cx="3628571" cy="876190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19D7F7-DE98-C6B3-05B6-6A3A1C7E2643}"/>
              </a:ext>
            </a:extLst>
          </p:cNvPr>
          <p:cNvSpPr txBox="1"/>
          <p:nvPr/>
        </p:nvSpPr>
        <p:spPr>
          <a:xfrm>
            <a:off x="2475329" y="4133739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010BEFA1-50D5-692B-627E-4DA26917926C}"/>
              </a:ext>
            </a:extLst>
          </p:cNvPr>
          <p:cNvSpPr txBox="1"/>
          <p:nvPr/>
        </p:nvSpPr>
        <p:spPr>
          <a:xfrm>
            <a:off x="7248804" y="4272238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47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75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11C7F6-1948-648D-BA05-00E9B43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3429000"/>
            <a:ext cx="25717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BEFE72D-EA8D-46FA-6ED8-B7B9E120F24A}"/>
              </a:ext>
            </a:extLst>
          </p:cNvPr>
          <p:cNvCxnSpPr/>
          <p:nvPr/>
        </p:nvCxnSpPr>
        <p:spPr>
          <a:xfrm>
            <a:off x="3568823" y="4363190"/>
            <a:ext cx="994299" cy="53266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A78176AB-6007-BB59-6DD8-1D75CD68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70" y="2957979"/>
            <a:ext cx="1800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5DEED20-12B0-C1BE-5676-F5C6510B10F5}"/>
              </a:ext>
            </a:extLst>
          </p:cNvPr>
          <p:cNvCxnSpPr>
            <a:cxnSpLocks/>
          </p:cNvCxnSpPr>
          <p:nvPr/>
        </p:nvCxnSpPr>
        <p:spPr>
          <a:xfrm flipV="1">
            <a:off x="7556377" y="3893463"/>
            <a:ext cx="1587623" cy="6035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08E03E2-97E0-7E7F-B3F7-C6388D5BC66C}"/>
              </a:ext>
            </a:extLst>
          </p:cNvPr>
          <p:cNvSpPr/>
          <p:nvPr/>
        </p:nvSpPr>
        <p:spPr>
          <a:xfrm>
            <a:off x="9312870" y="4572000"/>
            <a:ext cx="1587485" cy="185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D3A091-E1B8-C7D7-F571-43657E0265B9}"/>
              </a:ext>
            </a:extLst>
          </p:cNvPr>
          <p:cNvCxnSpPr>
            <a:cxnSpLocks/>
          </p:cNvCxnSpPr>
          <p:nvPr/>
        </p:nvCxnSpPr>
        <p:spPr>
          <a:xfrm>
            <a:off x="10106612" y="4757557"/>
            <a:ext cx="0" cy="3895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D6FB39E8-6BF8-FF1C-81F7-F5F31115F99D}"/>
              </a:ext>
            </a:extLst>
          </p:cNvPr>
          <p:cNvSpPr txBox="1"/>
          <p:nvPr/>
        </p:nvSpPr>
        <p:spPr>
          <a:xfrm>
            <a:off x="9115863" y="5155988"/>
            <a:ext cx="1981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源头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44BA3691-246C-73F9-E30F-3A45D4059D68}"/>
              </a:ext>
            </a:extLst>
          </p:cNvPr>
          <p:cNvSpPr txBox="1"/>
          <p:nvPr/>
        </p:nvSpPr>
        <p:spPr>
          <a:xfrm>
            <a:off x="8734123" y="2563361"/>
            <a:ext cx="27449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Bulit in Shaders</a:t>
            </a:r>
          </a:p>
        </p:txBody>
      </p:sp>
    </p:spTree>
    <p:extLst>
      <p:ext uri="{BB962C8B-B14F-4D97-AF65-F5344CB8AC3E}">
        <p14:creationId xmlns:p14="http://schemas.microsoft.com/office/powerpoint/2010/main" val="1821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DD597-94A2-A9DF-CB6C-EB7071D1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92" y="3729639"/>
            <a:ext cx="47625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762FD7-82F1-8F00-38F6-8D8B18D8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029" y="4483169"/>
            <a:ext cx="1931791" cy="190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70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4267</Words>
  <Application>Microsoft Office PowerPoint</Application>
  <PresentationFormat>宽屏</PresentationFormat>
  <Paragraphs>914</Paragraphs>
  <Slides>67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4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22</cp:revision>
  <dcterms:created xsi:type="dcterms:W3CDTF">2023-01-25T17:41:31Z</dcterms:created>
  <dcterms:modified xsi:type="dcterms:W3CDTF">2023-02-19T01:00:40Z</dcterms:modified>
</cp:coreProperties>
</file>